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handoutMasterIdLst>
    <p:handoutMasterId r:id="rId9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</p:sldIdLst>
  <p:sldSz cx="12192000" cy="6858000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3300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115" autoAdjust="0"/>
    <p:restoredTop sz="94660"/>
  </p:normalViewPr>
  <p:slideViewPr>
    <p:cSldViewPr snapToGrid="0">
      <p:cViewPr varScale="1">
        <p:scale>
          <a:sx n="71" d="100"/>
          <a:sy n="71" d="100"/>
        </p:scale>
        <p:origin x="732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7" d="100"/>
          <a:sy n="67" d="100"/>
        </p:scale>
        <p:origin x="3228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F559A58-023D-4B68-9AB6-7F4BC4923F39}" type="doc">
      <dgm:prSet loTypeId="urn:microsoft.com/office/officeart/2005/8/layout/pyramid1" loCatId="pyramid" qsTypeId="urn:microsoft.com/office/officeart/2005/8/quickstyle/simple1" qsCatId="simple" csTypeId="urn:microsoft.com/office/officeart/2005/8/colors/colorful5" csCatId="colorful" phldr="1"/>
      <dgm:spPr/>
    </dgm:pt>
    <dgm:pt modelId="{DC4D63D5-FCA0-47EA-AB54-1B4D817DC616}">
      <dgm:prSet phldrT="[Texto]"/>
      <dgm:spPr/>
      <dgm:t>
        <a:bodyPr/>
        <a:lstStyle/>
        <a:p>
          <a:r>
            <a:rPr lang="es-MX" dirty="0" smtClean="0"/>
            <a:t> </a:t>
          </a:r>
          <a:endParaRPr lang="es-MX" dirty="0"/>
        </a:p>
      </dgm:t>
    </dgm:pt>
    <dgm:pt modelId="{692711C1-EC26-4F7D-B892-6F0990B72DB1}" type="parTrans" cxnId="{0CF5A48F-0FBC-4C9B-8818-91DBF1117CEF}">
      <dgm:prSet/>
      <dgm:spPr/>
      <dgm:t>
        <a:bodyPr/>
        <a:lstStyle/>
        <a:p>
          <a:endParaRPr lang="es-MX"/>
        </a:p>
      </dgm:t>
    </dgm:pt>
    <dgm:pt modelId="{AC7A5D80-5A6C-411B-8720-F971B47CDF91}" type="sibTrans" cxnId="{0CF5A48F-0FBC-4C9B-8818-91DBF1117CEF}">
      <dgm:prSet/>
      <dgm:spPr/>
      <dgm:t>
        <a:bodyPr/>
        <a:lstStyle/>
        <a:p>
          <a:endParaRPr lang="es-MX"/>
        </a:p>
      </dgm:t>
    </dgm:pt>
    <dgm:pt modelId="{E34D0C39-632C-4196-8D64-179A3B69FBA4}">
      <dgm:prSet phldrT="[Texto]"/>
      <dgm:spPr>
        <a:solidFill>
          <a:schemeClr val="accent6">
            <a:lumMod val="60000"/>
            <a:lumOff val="40000"/>
          </a:schemeClr>
        </a:solidFill>
      </dgm:spPr>
      <dgm:t>
        <a:bodyPr/>
        <a:lstStyle/>
        <a:p>
          <a:r>
            <a:rPr lang="es-MX" dirty="0" smtClean="0"/>
            <a:t> </a:t>
          </a:r>
          <a:endParaRPr lang="es-MX" dirty="0"/>
        </a:p>
      </dgm:t>
    </dgm:pt>
    <dgm:pt modelId="{D85826F2-4788-4E8A-A8AC-BEDCB2F50D17}" type="sibTrans" cxnId="{E54263FC-501F-4FCF-BC16-41F6AF33011D}">
      <dgm:prSet/>
      <dgm:spPr/>
      <dgm:t>
        <a:bodyPr/>
        <a:lstStyle/>
        <a:p>
          <a:endParaRPr lang="es-MX"/>
        </a:p>
      </dgm:t>
    </dgm:pt>
    <dgm:pt modelId="{452993D2-A0D8-4E9A-A6A6-DF146142DD6B}" type="parTrans" cxnId="{E54263FC-501F-4FCF-BC16-41F6AF33011D}">
      <dgm:prSet/>
      <dgm:spPr/>
      <dgm:t>
        <a:bodyPr/>
        <a:lstStyle/>
        <a:p>
          <a:endParaRPr lang="es-MX"/>
        </a:p>
      </dgm:t>
    </dgm:pt>
    <dgm:pt modelId="{AFE9EA22-DFD9-4A55-80F3-678AD60B273A}">
      <dgm:prSet phldrT="[Texto]"/>
      <dgm:spPr/>
      <dgm:t>
        <a:bodyPr/>
        <a:lstStyle/>
        <a:p>
          <a:r>
            <a:rPr lang="es-MX" dirty="0" smtClean="0"/>
            <a:t> </a:t>
          </a:r>
          <a:endParaRPr lang="es-MX" dirty="0"/>
        </a:p>
      </dgm:t>
    </dgm:pt>
    <dgm:pt modelId="{A7FE6503-33F7-4515-A2BA-DD31A4D8CB34}" type="sibTrans" cxnId="{FEA54B4E-D312-4849-AB58-91B4B17BDEA8}">
      <dgm:prSet/>
      <dgm:spPr/>
      <dgm:t>
        <a:bodyPr/>
        <a:lstStyle/>
        <a:p>
          <a:endParaRPr lang="es-MX"/>
        </a:p>
      </dgm:t>
    </dgm:pt>
    <dgm:pt modelId="{F96EB3AA-9CCC-42B0-8AFF-80CF963F8632}" type="parTrans" cxnId="{FEA54B4E-D312-4849-AB58-91B4B17BDEA8}">
      <dgm:prSet/>
      <dgm:spPr/>
      <dgm:t>
        <a:bodyPr/>
        <a:lstStyle/>
        <a:p>
          <a:endParaRPr lang="es-MX"/>
        </a:p>
      </dgm:t>
    </dgm:pt>
    <dgm:pt modelId="{E82F5A3D-B03B-4457-B833-ABEEFF54FB37}" type="pres">
      <dgm:prSet presAssocID="{AF559A58-023D-4B68-9AB6-7F4BC4923F39}" presName="Name0" presStyleCnt="0">
        <dgm:presLayoutVars>
          <dgm:dir/>
          <dgm:animLvl val="lvl"/>
          <dgm:resizeHandles val="exact"/>
        </dgm:presLayoutVars>
      </dgm:prSet>
      <dgm:spPr/>
    </dgm:pt>
    <dgm:pt modelId="{F98B8BD0-88F1-4836-84A1-7DDF1A5A7999}" type="pres">
      <dgm:prSet presAssocID="{E34D0C39-632C-4196-8D64-179A3B69FBA4}" presName="Name8" presStyleCnt="0"/>
      <dgm:spPr/>
    </dgm:pt>
    <dgm:pt modelId="{6F9002D4-7861-45A6-B636-DAAAC5B4FD98}" type="pres">
      <dgm:prSet presAssocID="{E34D0C39-632C-4196-8D64-179A3B69FBA4}" presName="level" presStyleLbl="node1" presStyleIdx="0" presStyleCnt="3" custScaleY="44940">
        <dgm:presLayoutVars>
          <dgm:chMax val="1"/>
          <dgm:bulletEnabled val="1"/>
        </dgm:presLayoutVars>
      </dgm:prSet>
      <dgm:spPr/>
      <dgm:t>
        <a:bodyPr/>
        <a:lstStyle/>
        <a:p>
          <a:endParaRPr lang="es-MX"/>
        </a:p>
      </dgm:t>
    </dgm:pt>
    <dgm:pt modelId="{EB8F1B41-AD4C-4321-9571-018A0B7B2DE4}" type="pres">
      <dgm:prSet presAssocID="{E34D0C39-632C-4196-8D64-179A3B69FBA4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s-MX"/>
        </a:p>
      </dgm:t>
    </dgm:pt>
    <dgm:pt modelId="{BC46C559-01C3-451F-AA74-19995E1AF529}" type="pres">
      <dgm:prSet presAssocID="{AFE9EA22-DFD9-4A55-80F3-678AD60B273A}" presName="Name8" presStyleCnt="0"/>
      <dgm:spPr/>
    </dgm:pt>
    <dgm:pt modelId="{5BE400C6-883B-40F0-9ED4-F855BB448106}" type="pres">
      <dgm:prSet presAssocID="{AFE9EA22-DFD9-4A55-80F3-678AD60B273A}" presName="level" presStyleLbl="node1" presStyleIdx="1" presStyleCnt="3" custScaleY="274286">
        <dgm:presLayoutVars>
          <dgm:chMax val="1"/>
          <dgm:bulletEnabled val="1"/>
        </dgm:presLayoutVars>
      </dgm:prSet>
      <dgm:spPr/>
      <dgm:t>
        <a:bodyPr/>
        <a:lstStyle/>
        <a:p>
          <a:endParaRPr lang="es-MX"/>
        </a:p>
      </dgm:t>
    </dgm:pt>
    <dgm:pt modelId="{DFBD60DF-B71E-4D98-9C6C-D0A639A2C47E}" type="pres">
      <dgm:prSet presAssocID="{AFE9EA22-DFD9-4A55-80F3-678AD60B273A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s-MX"/>
        </a:p>
      </dgm:t>
    </dgm:pt>
    <dgm:pt modelId="{D9C57920-C710-431A-BBC1-12DA90D75879}" type="pres">
      <dgm:prSet presAssocID="{DC4D63D5-FCA0-47EA-AB54-1B4D817DC616}" presName="Name8" presStyleCnt="0"/>
      <dgm:spPr/>
    </dgm:pt>
    <dgm:pt modelId="{30C950E2-A201-416D-93AE-C2A00EC9BDA1}" type="pres">
      <dgm:prSet presAssocID="{DC4D63D5-FCA0-47EA-AB54-1B4D817DC616}" presName="level" presStyleLbl="node1" presStyleIdx="2" presStyleCnt="3" custLinFactNeighborY="866">
        <dgm:presLayoutVars>
          <dgm:chMax val="1"/>
          <dgm:bulletEnabled val="1"/>
        </dgm:presLayoutVars>
      </dgm:prSet>
      <dgm:spPr/>
      <dgm:t>
        <a:bodyPr/>
        <a:lstStyle/>
        <a:p>
          <a:endParaRPr lang="es-MX"/>
        </a:p>
      </dgm:t>
    </dgm:pt>
    <dgm:pt modelId="{5810A383-C825-41BC-8C20-945941AF2955}" type="pres">
      <dgm:prSet presAssocID="{DC4D63D5-FCA0-47EA-AB54-1B4D817DC616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s-MX"/>
        </a:p>
      </dgm:t>
    </dgm:pt>
  </dgm:ptLst>
  <dgm:cxnLst>
    <dgm:cxn modelId="{E84FD2A1-F0BA-4F79-A078-81410C949E32}" type="presOf" srcId="{AFE9EA22-DFD9-4A55-80F3-678AD60B273A}" destId="{5BE400C6-883B-40F0-9ED4-F855BB448106}" srcOrd="0" destOrd="0" presId="urn:microsoft.com/office/officeart/2005/8/layout/pyramid1"/>
    <dgm:cxn modelId="{4721A474-B610-41D6-B5AE-B4ABFF3067CB}" type="presOf" srcId="{E34D0C39-632C-4196-8D64-179A3B69FBA4}" destId="{6F9002D4-7861-45A6-B636-DAAAC5B4FD98}" srcOrd="0" destOrd="0" presId="urn:microsoft.com/office/officeart/2005/8/layout/pyramid1"/>
    <dgm:cxn modelId="{FEA54B4E-D312-4849-AB58-91B4B17BDEA8}" srcId="{AF559A58-023D-4B68-9AB6-7F4BC4923F39}" destId="{AFE9EA22-DFD9-4A55-80F3-678AD60B273A}" srcOrd="1" destOrd="0" parTransId="{F96EB3AA-9CCC-42B0-8AFF-80CF963F8632}" sibTransId="{A7FE6503-33F7-4515-A2BA-DD31A4D8CB34}"/>
    <dgm:cxn modelId="{0CF5A48F-0FBC-4C9B-8818-91DBF1117CEF}" srcId="{AF559A58-023D-4B68-9AB6-7F4BC4923F39}" destId="{DC4D63D5-FCA0-47EA-AB54-1B4D817DC616}" srcOrd="2" destOrd="0" parTransId="{692711C1-EC26-4F7D-B892-6F0990B72DB1}" sibTransId="{AC7A5D80-5A6C-411B-8720-F971B47CDF91}"/>
    <dgm:cxn modelId="{E0E37966-61A8-48A3-AA70-FA1AED19BA39}" type="presOf" srcId="{DC4D63D5-FCA0-47EA-AB54-1B4D817DC616}" destId="{5810A383-C825-41BC-8C20-945941AF2955}" srcOrd="1" destOrd="0" presId="urn:microsoft.com/office/officeart/2005/8/layout/pyramid1"/>
    <dgm:cxn modelId="{22DA0DE1-435A-42BE-B87E-4594FEB1ED30}" type="presOf" srcId="{DC4D63D5-FCA0-47EA-AB54-1B4D817DC616}" destId="{30C950E2-A201-416D-93AE-C2A00EC9BDA1}" srcOrd="0" destOrd="0" presId="urn:microsoft.com/office/officeart/2005/8/layout/pyramid1"/>
    <dgm:cxn modelId="{CBD0BF80-A0D2-4032-801F-F4623B667B94}" type="presOf" srcId="{AFE9EA22-DFD9-4A55-80F3-678AD60B273A}" destId="{DFBD60DF-B71E-4D98-9C6C-D0A639A2C47E}" srcOrd="1" destOrd="0" presId="urn:microsoft.com/office/officeart/2005/8/layout/pyramid1"/>
    <dgm:cxn modelId="{1C09FFE9-4481-4495-8A18-676BEDBF40F1}" type="presOf" srcId="{AF559A58-023D-4B68-9AB6-7F4BC4923F39}" destId="{E82F5A3D-B03B-4457-B833-ABEEFF54FB37}" srcOrd="0" destOrd="0" presId="urn:microsoft.com/office/officeart/2005/8/layout/pyramid1"/>
    <dgm:cxn modelId="{E54263FC-501F-4FCF-BC16-41F6AF33011D}" srcId="{AF559A58-023D-4B68-9AB6-7F4BC4923F39}" destId="{E34D0C39-632C-4196-8D64-179A3B69FBA4}" srcOrd="0" destOrd="0" parTransId="{452993D2-A0D8-4E9A-A6A6-DF146142DD6B}" sibTransId="{D85826F2-4788-4E8A-A8AC-BEDCB2F50D17}"/>
    <dgm:cxn modelId="{31A5F5E9-BBE4-424A-B24E-7C2AFA3EBEA2}" type="presOf" srcId="{E34D0C39-632C-4196-8D64-179A3B69FBA4}" destId="{EB8F1B41-AD4C-4321-9571-018A0B7B2DE4}" srcOrd="1" destOrd="0" presId="urn:microsoft.com/office/officeart/2005/8/layout/pyramid1"/>
    <dgm:cxn modelId="{EF91E92A-27B8-4CF8-B4C5-4E05AFF42181}" type="presParOf" srcId="{E82F5A3D-B03B-4457-B833-ABEEFF54FB37}" destId="{F98B8BD0-88F1-4836-84A1-7DDF1A5A7999}" srcOrd="0" destOrd="0" presId="urn:microsoft.com/office/officeart/2005/8/layout/pyramid1"/>
    <dgm:cxn modelId="{511263D2-313B-44C0-8ABC-401F7BD2D6FB}" type="presParOf" srcId="{F98B8BD0-88F1-4836-84A1-7DDF1A5A7999}" destId="{6F9002D4-7861-45A6-B636-DAAAC5B4FD98}" srcOrd="0" destOrd="0" presId="urn:microsoft.com/office/officeart/2005/8/layout/pyramid1"/>
    <dgm:cxn modelId="{83C07BE0-8C7A-43FC-8BC7-8CCD7F9221A1}" type="presParOf" srcId="{F98B8BD0-88F1-4836-84A1-7DDF1A5A7999}" destId="{EB8F1B41-AD4C-4321-9571-018A0B7B2DE4}" srcOrd="1" destOrd="0" presId="urn:microsoft.com/office/officeart/2005/8/layout/pyramid1"/>
    <dgm:cxn modelId="{D74F5142-3BD4-45A8-AF56-8DD0013139D9}" type="presParOf" srcId="{E82F5A3D-B03B-4457-B833-ABEEFF54FB37}" destId="{BC46C559-01C3-451F-AA74-19995E1AF529}" srcOrd="1" destOrd="0" presId="urn:microsoft.com/office/officeart/2005/8/layout/pyramid1"/>
    <dgm:cxn modelId="{65E84254-B1A3-420E-8D6A-0B1FC5BCBBE5}" type="presParOf" srcId="{BC46C559-01C3-451F-AA74-19995E1AF529}" destId="{5BE400C6-883B-40F0-9ED4-F855BB448106}" srcOrd="0" destOrd="0" presId="urn:microsoft.com/office/officeart/2005/8/layout/pyramid1"/>
    <dgm:cxn modelId="{B8626DBD-1798-45BE-81BE-FCA26886F472}" type="presParOf" srcId="{BC46C559-01C3-451F-AA74-19995E1AF529}" destId="{DFBD60DF-B71E-4D98-9C6C-D0A639A2C47E}" srcOrd="1" destOrd="0" presId="urn:microsoft.com/office/officeart/2005/8/layout/pyramid1"/>
    <dgm:cxn modelId="{8A5EB902-94C6-4F3F-88EF-071AD7A013C4}" type="presParOf" srcId="{E82F5A3D-B03B-4457-B833-ABEEFF54FB37}" destId="{D9C57920-C710-431A-BBC1-12DA90D75879}" srcOrd="2" destOrd="0" presId="urn:microsoft.com/office/officeart/2005/8/layout/pyramid1"/>
    <dgm:cxn modelId="{43DDB936-C895-4B78-B61C-789FCCF6EA9D}" type="presParOf" srcId="{D9C57920-C710-431A-BBC1-12DA90D75879}" destId="{30C950E2-A201-416D-93AE-C2A00EC9BDA1}" srcOrd="0" destOrd="0" presId="urn:microsoft.com/office/officeart/2005/8/layout/pyramid1"/>
    <dgm:cxn modelId="{59BF6C5B-D55A-4DB6-9BB7-C91A500AEF49}" type="presParOf" srcId="{D9C57920-C710-431A-BBC1-12DA90D75879}" destId="{5810A383-C825-41BC-8C20-945941AF2955}" srcOrd="1" destOrd="0" presId="urn:microsoft.com/office/officeart/2005/8/layout/pyramid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9002D4-7861-45A6-B636-DAAAC5B4FD98}">
      <dsp:nvSpPr>
        <dsp:cNvPr id="0" name=""/>
        <dsp:cNvSpPr/>
      </dsp:nvSpPr>
      <dsp:spPr>
        <a:xfrm>
          <a:off x="1938899" y="0"/>
          <a:ext cx="465601" cy="390997"/>
        </a:xfrm>
        <a:prstGeom prst="trapezoid">
          <a:avLst>
            <a:gd name="adj" fmla="val 59540"/>
          </a:avLst>
        </a:prstGeom>
        <a:solidFill>
          <a:schemeClr val="accent6">
            <a:lumMod val="60000"/>
            <a:lumOff val="4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210" tIns="29210" rIns="29210" bIns="2921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2300" kern="1200" dirty="0" smtClean="0"/>
            <a:t> </a:t>
          </a:r>
          <a:endParaRPr lang="es-MX" sz="2300" kern="1200" dirty="0"/>
        </a:p>
      </dsp:txBody>
      <dsp:txXfrm>
        <a:off x="1938899" y="0"/>
        <a:ext cx="465601" cy="390997"/>
      </dsp:txXfrm>
    </dsp:sp>
    <dsp:sp modelId="{5BE400C6-883B-40F0-9ED4-F855BB448106}">
      <dsp:nvSpPr>
        <dsp:cNvPr id="0" name=""/>
        <dsp:cNvSpPr/>
      </dsp:nvSpPr>
      <dsp:spPr>
        <a:xfrm>
          <a:off x="518026" y="390997"/>
          <a:ext cx="3307348" cy="2386405"/>
        </a:xfrm>
        <a:prstGeom prst="trapezoid">
          <a:avLst>
            <a:gd name="adj" fmla="val 59540"/>
          </a:avLst>
        </a:prstGeom>
        <a:solidFill>
          <a:schemeClr val="accent5">
            <a:hueOff val="-3676672"/>
            <a:satOff val="-5114"/>
            <a:lumOff val="-1961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210" tIns="29210" rIns="29210" bIns="2921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2300" kern="1200" dirty="0" smtClean="0"/>
            <a:t> </a:t>
          </a:r>
          <a:endParaRPr lang="es-MX" sz="2300" kern="1200" dirty="0"/>
        </a:p>
      </dsp:txBody>
      <dsp:txXfrm>
        <a:off x="1096812" y="390997"/>
        <a:ext cx="2149776" cy="2386405"/>
      </dsp:txXfrm>
    </dsp:sp>
    <dsp:sp modelId="{30C950E2-A201-416D-93AE-C2A00EC9BDA1}">
      <dsp:nvSpPr>
        <dsp:cNvPr id="0" name=""/>
        <dsp:cNvSpPr/>
      </dsp:nvSpPr>
      <dsp:spPr>
        <a:xfrm>
          <a:off x="0" y="2777403"/>
          <a:ext cx="4343400" cy="870042"/>
        </a:xfrm>
        <a:prstGeom prst="trapezoid">
          <a:avLst>
            <a:gd name="adj" fmla="val 59540"/>
          </a:avLst>
        </a:prstGeom>
        <a:solidFill>
          <a:schemeClr val="accent5">
            <a:hueOff val="-7353344"/>
            <a:satOff val="-10228"/>
            <a:lumOff val="-3922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210" tIns="29210" rIns="29210" bIns="2921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2300" kern="1200" dirty="0" smtClean="0"/>
            <a:t> </a:t>
          </a:r>
          <a:endParaRPr lang="es-MX" sz="2300" kern="1200" dirty="0"/>
        </a:p>
      </dsp:txBody>
      <dsp:txXfrm>
        <a:off x="760095" y="2777403"/>
        <a:ext cx="2823210" cy="8700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Marcador de fecha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3D443D0-A687-4D2E-B6CB-78D6B27DCF76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89A092A-FF1D-44ED-8081-AAD65CF18EC8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01338781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888372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244287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5563721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45568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9433708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869334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995218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42491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59535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7593525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135322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1C33F7-1DC6-4325-B66C-8048FA9E9868}" type="datetimeFigureOut">
              <a:rPr lang="es-MX" smtClean="0"/>
              <a:t>24/01/2018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071EDD-73DE-4E04-8CD0-114457CFE81D}" type="slidenum">
              <a:rPr lang="es-MX" smtClean="0"/>
              <a:t>‹Nº›</a:t>
            </a:fld>
            <a:endParaRPr lang="es-MX"/>
          </a:p>
        </p:txBody>
      </p:sp>
      <p:grpSp>
        <p:nvGrpSpPr>
          <p:cNvPr id="7" name="Grupo 6"/>
          <p:cNvGrpSpPr/>
          <p:nvPr userDrawn="1"/>
        </p:nvGrpSpPr>
        <p:grpSpPr>
          <a:xfrm>
            <a:off x="-3" y="0"/>
            <a:ext cx="12199173" cy="5464885"/>
            <a:chOff x="-3" y="-1"/>
            <a:chExt cx="9200926" cy="5464885"/>
          </a:xfrm>
        </p:grpSpPr>
        <p:pic>
          <p:nvPicPr>
            <p:cNvPr id="8" name="Imagen 7"/>
            <p:cNvPicPr>
              <a:picLocks noChangeAspect="1"/>
            </p:cNvPicPr>
            <p:nvPr/>
          </p:nvPicPr>
          <p:blipFill rotWithShape="1">
            <a:blip r:embed="rId1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b="20313"/>
            <a:stretch/>
          </p:blipFill>
          <p:spPr>
            <a:xfrm>
              <a:off x="-3" y="-1"/>
              <a:ext cx="9200926" cy="5464885"/>
            </a:xfrm>
            <a:prstGeom prst="rect">
              <a:avLst/>
            </a:prstGeom>
          </p:spPr>
        </p:pic>
        <p:pic>
          <p:nvPicPr>
            <p:cNvPr id="9" name="Imagen 8"/>
            <p:cNvPicPr>
              <a:picLocks noChangeAspect="1"/>
            </p:cNvPicPr>
            <p:nvPr/>
          </p:nvPicPr>
          <p:blipFill rotWithShape="1">
            <a:blip r:embed="rId14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40293" t="4593" r="46116" b="82963"/>
            <a:stretch/>
          </p:blipFill>
          <p:spPr>
            <a:xfrm>
              <a:off x="3643540" y="254000"/>
              <a:ext cx="398235" cy="882650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496137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2209800" y="1731959"/>
            <a:ext cx="7772400" cy="2387600"/>
          </a:xfrm>
        </p:spPr>
        <p:txBody>
          <a:bodyPr>
            <a:normAutofit/>
          </a:bodyPr>
          <a:lstStyle/>
          <a:p>
            <a:r>
              <a:rPr lang="es-MX" sz="4800" b="1" dirty="0">
                <a:solidFill>
                  <a:srgbClr val="C00000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Estrategia para la reducción de la Mortalidad Materna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2667000" y="4211634"/>
            <a:ext cx="6858000" cy="1655762"/>
          </a:xfrm>
        </p:spPr>
        <p:txBody>
          <a:bodyPr/>
          <a:lstStyle/>
          <a:p>
            <a:r>
              <a:rPr lang="es-MX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DIRECCION DE SALUD PÚBLCA</a:t>
            </a:r>
          </a:p>
          <a:p>
            <a:r>
              <a:rPr lang="es-MX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DIRECCION DE ATENCION MEDICA</a:t>
            </a:r>
          </a:p>
          <a:p>
            <a:r>
              <a:rPr lang="es-MX" sz="16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Enero 2018</a:t>
            </a:r>
          </a:p>
        </p:txBody>
      </p:sp>
    </p:spTree>
    <p:extLst>
      <p:ext uri="{BB962C8B-B14F-4D97-AF65-F5344CB8AC3E}">
        <p14:creationId xmlns:p14="http://schemas.microsoft.com/office/powerpoint/2010/main" val="66318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5050969" y="64975"/>
            <a:ext cx="6607628" cy="1132455"/>
          </a:xfrm>
        </p:spPr>
        <p:txBody>
          <a:bodyPr>
            <a:normAutofit/>
          </a:bodyPr>
          <a:lstStyle/>
          <a:p>
            <a:pPr algn="just"/>
            <a:r>
              <a:rPr lang="es-MX" sz="1800" b="1" dirty="0">
                <a:solidFill>
                  <a:schemeClr val="bg1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OBJETIVO: </a:t>
            </a:r>
            <a:r>
              <a:rPr lang="es-MX" sz="1800" dirty="0">
                <a:solidFill>
                  <a:schemeClr val="bg1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impactar en la morbimortalidad materna mediante la implementación de acciones en dos ejes.  </a:t>
            </a:r>
          </a:p>
        </p:txBody>
      </p:sp>
      <p:sp>
        <p:nvSpPr>
          <p:cNvPr id="5" name="Marcador de texto 4"/>
          <p:cNvSpPr>
            <a:spLocks noGrp="1"/>
          </p:cNvSpPr>
          <p:nvPr>
            <p:ph type="body" idx="1"/>
          </p:nvPr>
        </p:nvSpPr>
        <p:spPr>
          <a:xfrm>
            <a:off x="978187" y="1735591"/>
            <a:ext cx="4752700" cy="823912"/>
          </a:xfrm>
          <a:solidFill>
            <a:srgbClr val="C00000"/>
          </a:solidFill>
        </p:spPr>
        <p:txBody>
          <a:bodyPr anchor="ctr"/>
          <a:lstStyle/>
          <a:p>
            <a:pPr algn="ctr"/>
            <a:r>
              <a:rPr lang="es-MX" sz="1800" dirty="0">
                <a:solidFill>
                  <a:schemeClr val="bg1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CAPACITACION PARA LA ATENCION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half" idx="2"/>
          </p:nvPr>
        </p:nvSpPr>
        <p:spPr>
          <a:xfrm>
            <a:off x="978187" y="2635705"/>
            <a:ext cx="4752700" cy="3684588"/>
          </a:xfrm>
          <a:solidFill>
            <a:schemeClr val="bg1">
              <a:lumMod val="95000"/>
            </a:schemeClr>
          </a:solidFill>
        </p:spPr>
        <p:txBody>
          <a:bodyPr>
            <a:normAutofit/>
          </a:bodyPr>
          <a:lstStyle/>
          <a:p>
            <a:r>
              <a:rPr lang="es-MX" sz="16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Diagnostico situacional</a:t>
            </a:r>
          </a:p>
          <a:p>
            <a:pPr marL="0" indent="0">
              <a:buNone/>
            </a:pPr>
            <a:endParaRPr lang="es-MX" sz="16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es-MX" sz="16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Aplicación de capacitación con metodología de “aprendizaje entre pares”</a:t>
            </a:r>
          </a:p>
          <a:p>
            <a:pPr marL="0" indent="0">
              <a:buNone/>
            </a:pPr>
            <a:endParaRPr lang="es-MX" sz="16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es-MX" sz="16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Puesta en marcha de programa de actualización continua (PAC) con el uso de nuevas tecnologías de comunicación.</a:t>
            </a:r>
          </a:p>
        </p:txBody>
      </p:sp>
      <p:sp>
        <p:nvSpPr>
          <p:cNvPr id="7" name="Marcador de texto 6"/>
          <p:cNvSpPr>
            <a:spLocks noGrp="1"/>
          </p:cNvSpPr>
          <p:nvPr>
            <p:ph type="body" sz="quarter" idx="3"/>
          </p:nvPr>
        </p:nvSpPr>
        <p:spPr>
          <a:xfrm>
            <a:off x="6370866" y="1735591"/>
            <a:ext cx="4776106" cy="823912"/>
          </a:xfrm>
          <a:solidFill>
            <a:srgbClr val="C00000"/>
          </a:solidFill>
        </p:spPr>
        <p:txBody>
          <a:bodyPr anchor="ctr">
            <a:normAutofit/>
          </a:bodyPr>
          <a:lstStyle/>
          <a:p>
            <a:pPr algn="ctr"/>
            <a:r>
              <a:rPr lang="es-MX" sz="1800" dirty="0">
                <a:solidFill>
                  <a:schemeClr val="bg1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NOTIFICACION INMEDIATA Y SEGUIMIENTO</a:t>
            </a:r>
          </a:p>
        </p:txBody>
      </p:sp>
      <p:sp>
        <p:nvSpPr>
          <p:cNvPr id="8" name="Marcador de contenido 7"/>
          <p:cNvSpPr>
            <a:spLocks noGrp="1"/>
          </p:cNvSpPr>
          <p:nvPr>
            <p:ph sz="quarter" idx="4"/>
          </p:nvPr>
        </p:nvSpPr>
        <p:spPr>
          <a:xfrm>
            <a:off x="6370866" y="2635705"/>
            <a:ext cx="4776106" cy="3684588"/>
          </a:xfrm>
          <a:solidFill>
            <a:schemeClr val="bg1">
              <a:lumMod val="95000"/>
            </a:schemeClr>
          </a:solidFill>
        </p:spPr>
        <p:txBody>
          <a:bodyPr>
            <a:noAutofit/>
          </a:bodyPr>
          <a:lstStyle/>
          <a:p>
            <a:r>
              <a:rPr lang="es-MX" sz="16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Notificación de complicación</a:t>
            </a:r>
          </a:p>
          <a:p>
            <a:endParaRPr lang="es-MX" sz="16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es-MX" sz="16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Activación de unidades de respuesta jurisdiccional </a:t>
            </a:r>
          </a:p>
          <a:p>
            <a:endParaRPr lang="es-MX" sz="16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es-MX" sz="16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Retroalimentación para toma de decisiones</a:t>
            </a:r>
          </a:p>
          <a:p>
            <a:endParaRPr lang="es-MX" sz="16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es-MX" sz="16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Plan de intervención local</a:t>
            </a:r>
          </a:p>
          <a:p>
            <a:endParaRPr lang="es-MX" sz="16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es-MX" sz="16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Seguimiento tras el egreso</a:t>
            </a:r>
          </a:p>
        </p:txBody>
      </p:sp>
    </p:spTree>
    <p:extLst>
      <p:ext uri="{BB962C8B-B14F-4D97-AF65-F5344CB8AC3E}">
        <p14:creationId xmlns:p14="http://schemas.microsoft.com/office/powerpoint/2010/main" val="28018103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ítulo 6"/>
          <p:cNvSpPr>
            <a:spLocks noGrp="1"/>
          </p:cNvSpPr>
          <p:nvPr>
            <p:ph type="title"/>
          </p:nvPr>
        </p:nvSpPr>
        <p:spPr>
          <a:xfrm>
            <a:off x="5170715" y="278041"/>
            <a:ext cx="4912179" cy="647246"/>
          </a:xfrm>
        </p:spPr>
        <p:txBody>
          <a:bodyPr>
            <a:normAutofit/>
          </a:bodyPr>
          <a:lstStyle/>
          <a:p>
            <a:r>
              <a:rPr lang="es-MX" sz="3200" b="1" dirty="0">
                <a:solidFill>
                  <a:schemeClr val="bg1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Diagnostico Situacional</a:t>
            </a:r>
          </a:p>
        </p:txBody>
      </p:sp>
      <p:sp>
        <p:nvSpPr>
          <p:cNvPr id="8" name="Marcador de contenido 7"/>
          <p:cNvSpPr>
            <a:spLocks noGrp="1"/>
          </p:cNvSpPr>
          <p:nvPr>
            <p:ph idx="1"/>
          </p:nvPr>
        </p:nvSpPr>
        <p:spPr>
          <a:xfrm>
            <a:off x="979713" y="1738540"/>
            <a:ext cx="10199915" cy="4351338"/>
          </a:xfrm>
        </p:spPr>
        <p:txBody>
          <a:bodyPr>
            <a:normAutofit lnSpcReduction="10000"/>
          </a:bodyPr>
          <a:lstStyle/>
          <a:p>
            <a:pPr marL="0" indent="0" algn="just">
              <a:buNone/>
            </a:pPr>
            <a:r>
              <a:rPr lang="es-MX" sz="2400" b="1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Aplicación de evaluación diagnostica</a:t>
            </a:r>
          </a:p>
          <a:p>
            <a:pPr lvl="1" algn="just"/>
            <a:r>
              <a:rPr lang="es-MX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 planea aplicar un instrumento de medición con información validada y accesible a la totalidad de </a:t>
            </a:r>
            <a:r>
              <a:rPr lang="es-MX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los prestadores</a:t>
            </a:r>
          </a:p>
          <a:p>
            <a:pPr lvl="1" algn="just"/>
            <a:r>
              <a:rPr lang="es-MX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s-MX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(NOM´s, GPC)</a:t>
            </a:r>
          </a:p>
          <a:p>
            <a:pPr lvl="1" algn="just"/>
            <a:r>
              <a:rPr lang="es-MX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Los temas a evaluar se dividirán en tres grupos: obstetricia, paciente menor de 5 años, padecimientos crónico-degenerativos.</a:t>
            </a:r>
          </a:p>
          <a:p>
            <a:pPr lvl="1" algn="just"/>
            <a:r>
              <a:rPr lang="es-MX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En forma simultanea en la totalidad de las jurisdicciones se aplicara en un espacio de tiempo tras la entrega de su información mensual de los meses de enero a marzo, facilitados por los coordinadores jurisdiccionales.</a:t>
            </a:r>
          </a:p>
          <a:p>
            <a:pPr lvl="1" algn="just"/>
            <a:r>
              <a:rPr lang="es-MX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Al final de este periodo se contara con una distribución de conocimiento que nos permita estratificar y formar grupos focales.</a:t>
            </a:r>
          </a:p>
        </p:txBody>
      </p:sp>
    </p:spTree>
    <p:extLst>
      <p:ext uri="{BB962C8B-B14F-4D97-AF65-F5344CB8AC3E}">
        <p14:creationId xmlns:p14="http://schemas.microsoft.com/office/powerpoint/2010/main" val="89924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ítulo 6"/>
          <p:cNvSpPr>
            <a:spLocks noGrp="1"/>
          </p:cNvSpPr>
          <p:nvPr>
            <p:ph type="title"/>
          </p:nvPr>
        </p:nvSpPr>
        <p:spPr>
          <a:xfrm>
            <a:off x="5159830" y="267156"/>
            <a:ext cx="5042807" cy="669017"/>
          </a:xfrm>
        </p:spPr>
        <p:txBody>
          <a:bodyPr>
            <a:normAutofit fontScale="90000"/>
          </a:bodyPr>
          <a:lstStyle/>
          <a:p>
            <a:r>
              <a:rPr lang="es-MX" sz="3200" b="1" dirty="0">
                <a:solidFill>
                  <a:schemeClr val="bg1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“Aprendizaje entre pares”</a:t>
            </a:r>
          </a:p>
        </p:txBody>
      </p:sp>
      <p:graphicFrame>
        <p:nvGraphicFramePr>
          <p:cNvPr id="9" name="Marcador de contenido 8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3699707472"/>
              </p:ext>
            </p:extLst>
          </p:nvPr>
        </p:nvGraphicFramePr>
        <p:xfrm>
          <a:off x="1654629" y="1727654"/>
          <a:ext cx="4343401" cy="364744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0" name="Marcador de contenido 9"/>
          <p:cNvSpPr>
            <a:spLocks noGrp="1"/>
          </p:cNvSpPr>
          <p:nvPr>
            <p:ph sz="half" idx="2"/>
          </p:nvPr>
        </p:nvSpPr>
        <p:spPr>
          <a:xfrm>
            <a:off x="5769429" y="1836507"/>
            <a:ext cx="4626428" cy="4351338"/>
          </a:xfrm>
        </p:spPr>
        <p:txBody>
          <a:bodyPr>
            <a:normAutofit/>
          </a:bodyPr>
          <a:lstStyle/>
          <a:p>
            <a:pPr algn="just"/>
            <a:r>
              <a:rPr lang="es-MX" sz="20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Son grupos académicos que se conforman por iguales, con similares lenguajes y experiencias vivenciales</a:t>
            </a:r>
          </a:p>
          <a:p>
            <a:pPr algn="just"/>
            <a:endParaRPr lang="es-MX" sz="20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pPr algn="just"/>
            <a:r>
              <a:rPr lang="es-MX" sz="20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Permite transmitir conocimiento desde una base común (controlado por un moderador) </a:t>
            </a:r>
          </a:p>
          <a:p>
            <a:pPr algn="just"/>
            <a:endParaRPr lang="es-MX" sz="20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pPr algn="just"/>
            <a:r>
              <a:rPr lang="es-MX" sz="20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Refuerza los vínculos interpersonales permitiendo la consulta “informal” entre el grupo y generando un sistema de seguimiento regional </a:t>
            </a:r>
          </a:p>
        </p:txBody>
      </p:sp>
      <p:cxnSp>
        <p:nvCxnSpPr>
          <p:cNvPr id="3" name="Conector recto 2"/>
          <p:cNvCxnSpPr/>
          <p:nvPr/>
        </p:nvCxnSpPr>
        <p:spPr>
          <a:xfrm>
            <a:off x="3831771" y="2013857"/>
            <a:ext cx="193765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ector recto 7"/>
          <p:cNvCxnSpPr/>
          <p:nvPr/>
        </p:nvCxnSpPr>
        <p:spPr>
          <a:xfrm>
            <a:off x="3831771" y="3341914"/>
            <a:ext cx="193765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Conector recto 10"/>
          <p:cNvCxnSpPr/>
          <p:nvPr/>
        </p:nvCxnSpPr>
        <p:spPr>
          <a:xfrm>
            <a:off x="3831771" y="4702628"/>
            <a:ext cx="193765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78050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909458" y="71208"/>
            <a:ext cx="5151664" cy="1325563"/>
          </a:xfrm>
        </p:spPr>
        <p:txBody>
          <a:bodyPr>
            <a:normAutofit fontScale="90000"/>
          </a:bodyPr>
          <a:lstStyle/>
          <a:p>
            <a:pPr algn="ctr"/>
            <a:r>
              <a:rPr lang="es-MX" sz="3200" b="1" dirty="0">
                <a:solidFill>
                  <a:schemeClr val="bg1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Programa de Actualización Continua (PAC)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1828800" y="1934484"/>
            <a:ext cx="9427030" cy="4351338"/>
          </a:xfrm>
        </p:spPr>
        <p:txBody>
          <a:bodyPr>
            <a:noAutofit/>
          </a:bodyPr>
          <a:lstStyle/>
          <a:p>
            <a:pPr algn="just"/>
            <a:r>
              <a:rPr lang="es-MX" sz="24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 refiere a la difusión de contenidos revisados, de actualidad y orientados a la actividad en las áreas operativas.</a:t>
            </a:r>
          </a:p>
          <a:p>
            <a:pPr algn="just"/>
            <a:endParaRPr lang="es-MX" sz="24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pPr algn="just"/>
            <a:r>
              <a:rPr lang="es-MX" sz="24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El uso de las nuevas tecnologías de la comunicación nos permite:</a:t>
            </a:r>
          </a:p>
          <a:p>
            <a:pPr marL="0" indent="0" algn="just">
              <a:buNone/>
            </a:pPr>
            <a:endParaRPr lang="es-MX" sz="24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pPr lvl="1" algn="just">
              <a:buFont typeface="Wingdings" panose="05000000000000000000" pitchFamily="2" charset="2"/>
              <a:buChar char="ü"/>
            </a:pPr>
            <a:r>
              <a:rPr lang="es-MX" b="1" i="1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Ser mas rápidos en la emisión de contenidos</a:t>
            </a:r>
          </a:p>
          <a:p>
            <a:pPr lvl="1" algn="just">
              <a:buFont typeface="Wingdings" panose="05000000000000000000" pitchFamily="2" charset="2"/>
              <a:buChar char="ü"/>
            </a:pPr>
            <a:endParaRPr lang="es-MX" b="1" i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pPr lvl="1" algn="just">
              <a:buFont typeface="Wingdings" panose="05000000000000000000" pitchFamily="2" charset="2"/>
              <a:buChar char="ü"/>
            </a:pPr>
            <a:r>
              <a:rPr lang="es-MX" b="1" i="1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Proporcionarle portabilidad a nuestra información </a:t>
            </a:r>
          </a:p>
          <a:p>
            <a:pPr lvl="1" algn="just">
              <a:buFont typeface="Wingdings" panose="05000000000000000000" pitchFamily="2" charset="2"/>
              <a:buChar char="ü"/>
            </a:pPr>
            <a:endParaRPr lang="es-MX" b="1" i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pPr lvl="1" algn="just">
              <a:buFont typeface="Wingdings" panose="05000000000000000000" pitchFamily="2" charset="2"/>
              <a:buChar char="ü"/>
            </a:pPr>
            <a:r>
              <a:rPr lang="es-MX" b="1" i="1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Generar guías electrónicas de verificación de acciones que puedan consultar in situ</a:t>
            </a:r>
          </a:p>
        </p:txBody>
      </p:sp>
    </p:spTree>
    <p:extLst>
      <p:ext uri="{BB962C8B-B14F-4D97-AF65-F5344CB8AC3E}">
        <p14:creationId xmlns:p14="http://schemas.microsoft.com/office/powerpoint/2010/main" val="4056669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626429" y="95705"/>
            <a:ext cx="5932715" cy="1015692"/>
          </a:xfrm>
        </p:spPr>
        <p:txBody>
          <a:bodyPr>
            <a:normAutofit/>
          </a:bodyPr>
          <a:lstStyle/>
          <a:p>
            <a:pPr algn="ctr"/>
            <a:r>
              <a:rPr lang="es-MX" sz="3200" b="1" dirty="0">
                <a:solidFill>
                  <a:schemeClr val="bg1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Notificación de la complicación</a:t>
            </a:r>
          </a:p>
        </p:txBody>
      </p:sp>
      <p:sp>
        <p:nvSpPr>
          <p:cNvPr id="5" name="CuadroTexto 4"/>
          <p:cNvSpPr txBox="1"/>
          <p:nvPr/>
        </p:nvSpPr>
        <p:spPr>
          <a:xfrm>
            <a:off x="542276" y="2276280"/>
            <a:ext cx="270167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Vía chat en el que Participa la red de atención, subdirecciones de primer nivel, segundo nivel y salud reproductiva.</a:t>
            </a:r>
          </a:p>
        </p:txBody>
      </p:sp>
      <p:sp>
        <p:nvSpPr>
          <p:cNvPr id="6" name="Terminador 5"/>
          <p:cNvSpPr/>
          <p:nvPr/>
        </p:nvSpPr>
        <p:spPr>
          <a:xfrm>
            <a:off x="1213762" y="1609418"/>
            <a:ext cx="1730828" cy="500744"/>
          </a:xfrm>
          <a:prstGeom prst="flowChartTerminator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 sz="1400" b="1" dirty="0" smtClean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pPr algn="ctr"/>
            <a:r>
              <a:rPr lang="es-MX" sz="14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Notificación</a:t>
            </a:r>
          </a:p>
          <a:p>
            <a:pPr algn="ctr"/>
            <a:endParaRPr lang="es-MX" sz="1400" b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7" name="Proceso 6"/>
          <p:cNvSpPr/>
          <p:nvPr/>
        </p:nvSpPr>
        <p:spPr>
          <a:xfrm>
            <a:off x="4005945" y="1609418"/>
            <a:ext cx="2046514" cy="500744"/>
          </a:xfrm>
          <a:prstGeom prst="flowChartProcess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4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Grupo de respuesta jurisdiccional</a:t>
            </a:r>
            <a:endParaRPr lang="es-MX" sz="1400" b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8" name="CuadroTexto 7"/>
          <p:cNvSpPr txBox="1"/>
          <p:nvPr/>
        </p:nvSpPr>
        <p:spPr>
          <a:xfrm>
            <a:off x="3533808" y="2276279"/>
            <a:ext cx="2842383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 acude a la unidad para realizar documentación del caso en dos ámbitos de responsabilidad .</a:t>
            </a:r>
          </a:p>
          <a:p>
            <a:pPr marL="285750" indent="-285750" algn="just">
              <a:buFont typeface="+mj-lt"/>
              <a:buAutoNum type="alphaLcParenR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Primer nivel: análisis de expediente bajo criterios de MECIC y alineado a GPC y NOM´s</a:t>
            </a:r>
          </a:p>
          <a:p>
            <a:pPr marL="285750" indent="-285750" algn="just">
              <a:buFont typeface="+mj-lt"/>
              <a:buAutoNum type="alphaLcParenR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Salud reproductiva; análisis de censo de embarazadas de por lo menos tres meses, censo de mujeres en edad fértil,  así como valoración de riesgo obstétrico para identificar una valoración adecuada y su referencia oportuna, se verifican también, existencia  de insumos (caja rosa y guinda) y conocimiento de su uso. Tarjeteros de embarazadas, PF, existencia de métodos, carpeta de promoción para ver talleres con adolescentes en relación a salud sexual  y reproductiva. Tarjetero de  crónicos revisión de mujeres en edad fértil  y cruzarlo con el de  PF. Diario de referencia y contrareferencia. Diario de supervisiones.</a:t>
            </a:r>
          </a:p>
        </p:txBody>
      </p:sp>
      <p:sp>
        <p:nvSpPr>
          <p:cNvPr id="9" name="Proceso 8"/>
          <p:cNvSpPr/>
          <p:nvPr/>
        </p:nvSpPr>
        <p:spPr>
          <a:xfrm>
            <a:off x="6917872" y="1609418"/>
            <a:ext cx="2046514" cy="500744"/>
          </a:xfrm>
          <a:prstGeom prst="flowChartProcess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4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Grupo de respuesta estatal</a:t>
            </a:r>
            <a:endParaRPr lang="es-MX" sz="1400" b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0" name="CuadroTexto 9"/>
          <p:cNvSpPr txBox="1"/>
          <p:nvPr/>
        </p:nvSpPr>
        <p:spPr>
          <a:xfrm>
            <a:off x="6524596" y="2276280"/>
            <a:ext cx="2652062" cy="16158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 recibe expediente y análisis integrado del grupo jurisdiccional, se reúnen sus pares para sesionar el caso e identificar áreas de oportunidad, reforzar o en su caso establecer vinculación con asesor entre sus pares y dar seguimiento a esta interrelación.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Plan de intervención  integral.</a:t>
            </a:r>
          </a:p>
        </p:txBody>
      </p:sp>
      <p:sp>
        <p:nvSpPr>
          <p:cNvPr id="12" name="CuadroTexto 11"/>
          <p:cNvSpPr txBox="1"/>
          <p:nvPr/>
        </p:nvSpPr>
        <p:spPr>
          <a:xfrm>
            <a:off x="9314090" y="2276279"/>
            <a:ext cx="2490108" cy="16158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Integrado por el primer nivel, salud reproductiva, </a:t>
            </a:r>
            <a:r>
              <a:rPr lang="es-MX" sz="1100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promoción, </a:t>
            </a: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epidemiologia</a:t>
            </a:r>
            <a:r>
              <a:rPr lang="es-MX" sz="1100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. Y COEPRIS</a:t>
            </a:r>
            <a:endParaRPr lang="es-MX" sz="11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La función será aplicar el plan de intervención acorde a la previa identificación de las determinantes y condicionantes de salud en la comunidad en cuestión.  </a:t>
            </a:r>
          </a:p>
        </p:txBody>
      </p:sp>
      <p:cxnSp>
        <p:nvCxnSpPr>
          <p:cNvPr id="14" name="Conector recto de flecha 13"/>
          <p:cNvCxnSpPr>
            <a:stCxn id="6" idx="3"/>
            <a:endCxn id="7" idx="1"/>
          </p:cNvCxnSpPr>
          <p:nvPr/>
        </p:nvCxnSpPr>
        <p:spPr>
          <a:xfrm>
            <a:off x="2944590" y="1859790"/>
            <a:ext cx="1061355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ector recto de flecha 15"/>
          <p:cNvCxnSpPr>
            <a:stCxn id="7" idx="3"/>
            <a:endCxn id="9" idx="1"/>
          </p:cNvCxnSpPr>
          <p:nvPr/>
        </p:nvCxnSpPr>
        <p:spPr>
          <a:xfrm>
            <a:off x="6052459" y="1859790"/>
            <a:ext cx="865413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Conector recto de flecha 17"/>
          <p:cNvCxnSpPr>
            <a:stCxn id="9" idx="3"/>
          </p:cNvCxnSpPr>
          <p:nvPr/>
        </p:nvCxnSpPr>
        <p:spPr>
          <a:xfrm>
            <a:off x="8964388" y="1859790"/>
            <a:ext cx="71845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rminador 19"/>
          <p:cNvSpPr/>
          <p:nvPr/>
        </p:nvSpPr>
        <p:spPr>
          <a:xfrm>
            <a:off x="9682845" y="1545127"/>
            <a:ext cx="1807028" cy="565036"/>
          </a:xfrm>
          <a:prstGeom prst="flowChartTerminator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4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Equipo de intervención</a:t>
            </a:r>
            <a:endParaRPr lang="es-MX" sz="1400" b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61303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234542" y="60324"/>
            <a:ext cx="6749143" cy="1325563"/>
          </a:xfrm>
        </p:spPr>
        <p:txBody>
          <a:bodyPr>
            <a:normAutofit/>
          </a:bodyPr>
          <a:lstStyle/>
          <a:p>
            <a:pPr algn="ctr"/>
            <a:r>
              <a:rPr lang="es-MX" sz="3200" b="1" dirty="0" smtClean="0">
                <a:solidFill>
                  <a:schemeClr val="bg1"/>
                </a:solidFill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Seguimiento tras egreso</a:t>
            </a:r>
            <a:endParaRPr lang="es-MX" sz="3200" b="1" dirty="0">
              <a:solidFill>
                <a:schemeClr val="bg1"/>
              </a:solidFill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CuadroTexto 4"/>
          <p:cNvSpPr txBox="1"/>
          <p:nvPr/>
        </p:nvSpPr>
        <p:spPr>
          <a:xfrm>
            <a:off x="849084" y="3137532"/>
            <a:ext cx="2111833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Comunicación de la unidad de segundo nivel a salud reproductiva de la jurisdicción correspondiente</a:t>
            </a:r>
            <a:endParaRPr lang="es-MX" sz="14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8" name="CuadroTexto 7"/>
          <p:cNvSpPr txBox="1"/>
          <p:nvPr/>
        </p:nvSpPr>
        <p:spPr>
          <a:xfrm>
            <a:off x="3570513" y="3222171"/>
            <a:ext cx="2351314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 notifica a la unidad para iniciar el seguimiento durante el puerperio y atención del recién nacido al menos por 6 semanas.</a:t>
            </a:r>
          </a:p>
        </p:txBody>
      </p:sp>
      <p:sp>
        <p:nvSpPr>
          <p:cNvPr id="10" name="CuadroTexto 9"/>
          <p:cNvSpPr txBox="1"/>
          <p:nvPr/>
        </p:nvSpPr>
        <p:spPr>
          <a:xfrm>
            <a:off x="6672942" y="3226254"/>
            <a:ext cx="2351314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 realizara la búsqueda de la paciente en su domicilio y se proporcionara atención de puerperio  y al recién nacido semanalmente por lo menos por 6 semanas. 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 identificaran factores de riesgo para complicación y se intervendrá en forma temprana.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 </a:t>
            </a: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realizaran las referencia cuando corresponda.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Se proporcionara  informe semanal a salud reproductiva jurisdiccional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endParaRPr lang="es-MX" sz="11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2" name="CuadroTexto 11"/>
          <p:cNvSpPr txBox="1"/>
          <p:nvPr/>
        </p:nvSpPr>
        <p:spPr>
          <a:xfrm>
            <a:off x="9301844" y="3196998"/>
            <a:ext cx="2247897" cy="19543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Recibe el informe semanal hasta la conclusión de las semanas correspondientes.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Generara un expediente con las evidencias documentales recabadas hasta su cierre y conclusión.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es-MX" sz="1100" dirty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Supervisara el funcionamiento del sistema apoyándose de la estructura jurisdiccional.</a:t>
            </a:r>
          </a:p>
        </p:txBody>
      </p:sp>
      <p:sp>
        <p:nvSpPr>
          <p:cNvPr id="17" name="Terminador 16"/>
          <p:cNvSpPr/>
          <p:nvPr/>
        </p:nvSpPr>
        <p:spPr>
          <a:xfrm>
            <a:off x="1115789" y="2046359"/>
            <a:ext cx="1730828" cy="500744"/>
          </a:xfrm>
          <a:prstGeom prst="flowChartTerminator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 sz="1400" b="1" dirty="0" smtClean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  <a:p>
            <a:pPr algn="ctr"/>
            <a:r>
              <a:rPr lang="es-MX" sz="14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Notificación</a:t>
            </a:r>
          </a:p>
          <a:p>
            <a:pPr algn="ctr"/>
            <a:endParaRPr lang="es-MX" sz="1400" b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8" name="Proceso 17"/>
          <p:cNvSpPr/>
          <p:nvPr/>
        </p:nvSpPr>
        <p:spPr>
          <a:xfrm>
            <a:off x="3744685" y="2048024"/>
            <a:ext cx="2046514" cy="500744"/>
          </a:xfrm>
          <a:prstGeom prst="flowChartProcess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4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Grupo de respuesta jurisdiccional</a:t>
            </a:r>
            <a:endParaRPr lang="es-MX" sz="1400" b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9" name="Proceso 18"/>
          <p:cNvSpPr/>
          <p:nvPr/>
        </p:nvSpPr>
        <p:spPr>
          <a:xfrm>
            <a:off x="6885215" y="2035473"/>
            <a:ext cx="2046514" cy="500744"/>
          </a:xfrm>
          <a:prstGeom prst="flowChartProcess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4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Unidad Médica</a:t>
            </a:r>
            <a:endParaRPr lang="es-MX" sz="1400" b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cxnSp>
        <p:nvCxnSpPr>
          <p:cNvPr id="4" name="Conector recto de flecha 3"/>
          <p:cNvCxnSpPr>
            <a:stCxn id="17" idx="3"/>
            <a:endCxn id="18" idx="1"/>
          </p:cNvCxnSpPr>
          <p:nvPr/>
        </p:nvCxnSpPr>
        <p:spPr>
          <a:xfrm>
            <a:off x="2846617" y="2296731"/>
            <a:ext cx="898068" cy="166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ector recto de flecha 14"/>
          <p:cNvCxnSpPr>
            <a:stCxn id="18" idx="3"/>
            <a:endCxn id="19" idx="1"/>
          </p:cNvCxnSpPr>
          <p:nvPr/>
        </p:nvCxnSpPr>
        <p:spPr>
          <a:xfrm flipV="1">
            <a:off x="5791199" y="2285845"/>
            <a:ext cx="1094016" cy="1255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Conector angular 24"/>
          <p:cNvCxnSpPr>
            <a:stCxn id="19" idx="2"/>
            <a:endCxn id="18" idx="2"/>
          </p:cNvCxnSpPr>
          <p:nvPr/>
        </p:nvCxnSpPr>
        <p:spPr>
          <a:xfrm rot="5400000">
            <a:off x="6331932" y="972227"/>
            <a:ext cx="12551" cy="3140530"/>
          </a:xfrm>
          <a:prstGeom prst="bentConnector3">
            <a:avLst>
              <a:gd name="adj1" fmla="val 1921369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Proceso 29"/>
          <p:cNvSpPr/>
          <p:nvPr/>
        </p:nvSpPr>
        <p:spPr>
          <a:xfrm>
            <a:off x="9465129" y="2035473"/>
            <a:ext cx="2046514" cy="500744"/>
          </a:xfrm>
          <a:prstGeom prst="flowChartProcess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4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Grupo de respuesta estatal</a:t>
            </a:r>
            <a:endParaRPr lang="es-MX" sz="1400" b="1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cxnSp>
        <p:nvCxnSpPr>
          <p:cNvPr id="35" name="Conector angular 34"/>
          <p:cNvCxnSpPr>
            <a:stCxn id="18" idx="0"/>
            <a:endCxn id="30" idx="0"/>
          </p:cNvCxnSpPr>
          <p:nvPr/>
        </p:nvCxnSpPr>
        <p:spPr>
          <a:xfrm rot="5400000" flipH="1" flipV="1">
            <a:off x="7621889" y="-818473"/>
            <a:ext cx="12551" cy="5720444"/>
          </a:xfrm>
          <a:prstGeom prst="bentConnector3">
            <a:avLst>
              <a:gd name="adj1" fmla="val 1921369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88498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404</TotalTime>
  <Words>740</Words>
  <Application>Microsoft Office PowerPoint</Application>
  <PresentationFormat>Panorámica</PresentationFormat>
  <Paragraphs>76</Paragraphs>
  <Slides>7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7</vt:i4>
      </vt:variant>
    </vt:vector>
  </HeadingPairs>
  <TitlesOfParts>
    <vt:vector size="13" baseType="lpstr">
      <vt:lpstr>Arial</vt:lpstr>
      <vt:lpstr>Calibri</vt:lpstr>
      <vt:lpstr>Calibri Light</vt:lpstr>
      <vt:lpstr>Segoe UI</vt:lpstr>
      <vt:lpstr>Wingdings</vt:lpstr>
      <vt:lpstr>Tema de Office</vt:lpstr>
      <vt:lpstr>Estrategia para la reducción de la Mortalidad Materna</vt:lpstr>
      <vt:lpstr>OBJETIVO: impactar en la morbimortalidad materna mediante la implementación de acciones en dos ejes.  </vt:lpstr>
      <vt:lpstr>Diagnostico Situacional</vt:lpstr>
      <vt:lpstr>“Aprendizaje entre pares”</vt:lpstr>
      <vt:lpstr>Programa de Actualización Continua (PAC)</vt:lpstr>
      <vt:lpstr>Notificación de la complicación</vt:lpstr>
      <vt:lpstr>Seguimiento tras egreso</vt:lpstr>
    </vt:vector>
  </TitlesOfParts>
  <Company>Hewlett-Packard Company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ESTRATEGIA PARA LA REDUCCION DE LA MORTALIDAD MATERNA</dc:title>
  <dc:creator>juan jesus martinez lopez</dc:creator>
  <cp:lastModifiedBy>Dr. Fernando</cp:lastModifiedBy>
  <cp:revision>32</cp:revision>
  <dcterms:created xsi:type="dcterms:W3CDTF">2018-01-03T14:44:03Z</dcterms:created>
  <dcterms:modified xsi:type="dcterms:W3CDTF">2018-01-24T14:46:39Z</dcterms:modified>
</cp:coreProperties>
</file>